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3048000" cy="1790700"/>
  <p:notesSz cx="6858000" cy="9144000"/>
  <p:embeddedFontLst>
    <p:embeddedFont>
      <p:font typeface="Norwester" charset="1" panose="00000506000000000000"/>
      <p:regular r:id="rId15"/>
    </p:embeddedFont>
    <p:embeddedFont>
      <p:font typeface="Glacial Indifference Bold" charset="1" panose="00000800000000000000"/>
      <p:regular r:id="rId16"/>
    </p:embeddedFont>
    <p:embeddedFont>
      <p:font typeface="Canva Sans Bold" charset="1" panose="020B0803030501040103"/>
      <p:regular r:id="rId17"/>
    </p:embeddedFont>
    <p:embeddedFont>
      <p:font typeface="Glacial Indifference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VAGYKpfk-kQ.mp4" Type="http://schemas.openxmlformats.org/officeDocument/2006/relationships/video"/><Relationship Id="rId4" Target="../media/VAGYKpfk-kQ.mp4" Type="http://schemas.microsoft.com/office/2007/relationships/media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Relationship Id="rId4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VAGYKsvNIas.mp4" Type="http://schemas.openxmlformats.org/officeDocument/2006/relationships/video"/><Relationship Id="rId4" Target="../media/VAGYKsvNIas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365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0289" y="416908"/>
            <a:ext cx="1939421" cy="479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6"/>
              </a:lnSpc>
            </a:pPr>
            <a:r>
              <a:rPr lang="en-US" sz="1800">
                <a:solidFill>
                  <a:srgbClr val="D64930"/>
                </a:solidFill>
                <a:latin typeface="Norwester"/>
                <a:ea typeface="Norwester"/>
                <a:cs typeface="Norwester"/>
                <a:sym typeface="Norwester"/>
              </a:rPr>
              <a:t>TUNED MASS DAMPER ANALYSIS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41850" y="905572"/>
            <a:ext cx="1976301" cy="140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b="true" sz="800" spc="4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VIBRATION AND NOISE CONTROL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307647" y="-366173"/>
            <a:ext cx="849497" cy="849497"/>
          </a:xfrm>
          <a:custGeom>
            <a:avLst/>
            <a:gdLst/>
            <a:ahLst/>
            <a:cxnLst/>
            <a:rect r="r" b="b" t="t" l="l"/>
            <a:pathLst>
              <a:path h="849497" w="849497">
                <a:moveTo>
                  <a:pt x="0" y="0"/>
                </a:moveTo>
                <a:lnTo>
                  <a:pt x="849497" y="0"/>
                </a:lnTo>
                <a:lnTo>
                  <a:pt x="849497" y="849497"/>
                </a:lnTo>
                <a:lnTo>
                  <a:pt x="0" y="849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07685" y="1370315"/>
            <a:ext cx="768766" cy="768766"/>
          </a:xfrm>
          <a:custGeom>
            <a:avLst/>
            <a:gdLst/>
            <a:ahLst/>
            <a:cxnLst/>
            <a:rect r="r" b="b" t="t" l="l"/>
            <a:pathLst>
              <a:path h="768766" w="768766">
                <a:moveTo>
                  <a:pt x="0" y="0"/>
                </a:moveTo>
                <a:lnTo>
                  <a:pt x="768766" y="0"/>
                </a:lnTo>
                <a:lnTo>
                  <a:pt x="768766" y="768766"/>
                </a:lnTo>
                <a:lnTo>
                  <a:pt x="0" y="768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499711" y="95017"/>
            <a:ext cx="410694" cy="410694"/>
          </a:xfrm>
          <a:custGeom>
            <a:avLst/>
            <a:gdLst/>
            <a:ahLst/>
            <a:cxnLst/>
            <a:rect r="r" b="b" t="t" l="l"/>
            <a:pathLst>
              <a:path h="410694" w="410694">
                <a:moveTo>
                  <a:pt x="0" y="0"/>
                </a:moveTo>
                <a:lnTo>
                  <a:pt x="410694" y="0"/>
                </a:lnTo>
                <a:lnTo>
                  <a:pt x="410694" y="410694"/>
                </a:lnTo>
                <a:lnTo>
                  <a:pt x="0" y="410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5819" y="1173542"/>
            <a:ext cx="317378" cy="317378"/>
          </a:xfrm>
          <a:custGeom>
            <a:avLst/>
            <a:gdLst/>
            <a:ahLst/>
            <a:cxnLst/>
            <a:rect r="r" b="b" t="t" l="l"/>
            <a:pathLst>
              <a:path h="317378" w="317378">
                <a:moveTo>
                  <a:pt x="0" y="0"/>
                </a:moveTo>
                <a:lnTo>
                  <a:pt x="317378" y="0"/>
                </a:lnTo>
                <a:lnTo>
                  <a:pt x="317378" y="317378"/>
                </a:lnTo>
                <a:lnTo>
                  <a:pt x="0" y="3173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1E365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77993" y="170475"/>
            <a:ext cx="1042868" cy="22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4"/>
              </a:lnSpc>
              <a:spcBef>
                <a:spcPct val="0"/>
              </a:spcBef>
            </a:pPr>
            <a:r>
              <a:rPr lang="en-US" b="true" sz="1499" spc="7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OBJECTIVE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26761" y="691085"/>
            <a:ext cx="2449440" cy="665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"/>
              </a:lnSpc>
            </a:pPr>
            <a:r>
              <a:rPr lang="en-US" sz="8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 ANALYSE AND COMPARE THE VIBRATIONS</a:t>
            </a:r>
          </a:p>
          <a:p>
            <a:pPr algn="ctr">
              <a:lnSpc>
                <a:spcPts val="1120"/>
              </a:lnSpc>
            </a:pPr>
          </a:p>
          <a:p>
            <a:pPr algn="ctr">
              <a:lnSpc>
                <a:spcPts val="1120"/>
              </a:lnSpc>
            </a:pPr>
            <a:r>
              <a:rPr lang="en-US" sz="8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OF A SYSTEM IN DIFFERENT CASES :</a:t>
            </a:r>
          </a:p>
          <a:p>
            <a:pPr algn="ctr">
              <a:lnSpc>
                <a:spcPts val="1120"/>
              </a:lnSpc>
            </a:pPr>
          </a:p>
          <a:p>
            <a:pPr algn="ctr">
              <a:lnSpc>
                <a:spcPts val="1120"/>
              </a:lnSpc>
            </a:pPr>
            <a:r>
              <a:rPr lang="en-US" sz="8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Static &amp; Dynamic motion of Pendulum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365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11710" r="0" b="11329"/>
          <a:stretch>
            <a:fillRect/>
          </a:stretch>
        </p:blipFill>
        <p:spPr>
          <a:xfrm flipH="false" flipV="false" rot="0">
            <a:off x="286792" y="116608"/>
            <a:ext cx="2486415" cy="143516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51140" y="1604765"/>
            <a:ext cx="1757720" cy="157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8"/>
              </a:lnSpc>
              <a:spcBef>
                <a:spcPct val="0"/>
              </a:spcBef>
            </a:pPr>
            <a:r>
              <a:rPr lang="en-US" b="true" sz="1200" spc="60">
                <a:solidFill>
                  <a:srgbClr val="BC9C22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basic idea for solution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1E365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2284" y="114270"/>
            <a:ext cx="2495431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Analysis: EXPERIMENTAL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0000" y="589374"/>
            <a:ext cx="2880000" cy="705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5"/>
              </a:lnSpc>
            </a:pPr>
            <a:r>
              <a:rPr lang="en-US" sz="84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Graphs of Displacement, Acceleration of the top frame </a:t>
            </a:r>
          </a:p>
          <a:p>
            <a:pPr algn="ctr">
              <a:lnSpc>
                <a:spcPts val="1185"/>
              </a:lnSpc>
            </a:pPr>
          </a:p>
          <a:p>
            <a:pPr algn="ctr">
              <a:lnSpc>
                <a:spcPts val="1185"/>
              </a:lnSpc>
            </a:pPr>
            <a:r>
              <a:rPr lang="en-US" sz="84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are obtained through the accelerometer attached</a:t>
            </a:r>
          </a:p>
          <a:p>
            <a:pPr algn="ctr">
              <a:lnSpc>
                <a:spcPts val="1185"/>
              </a:lnSpc>
            </a:pPr>
          </a:p>
          <a:p>
            <a:pPr algn="ctr">
              <a:lnSpc>
                <a:spcPts val="1185"/>
              </a:lnSpc>
            </a:pPr>
            <a:r>
              <a:rPr lang="en-US" sz="84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to the frame which is connected to an arduino.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1E365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681529"/>
            <a:ext cx="3060000" cy="665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"/>
              </a:lnSpc>
            </a:pPr>
            <a:r>
              <a:rPr lang="en-US" sz="8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Analysis of vibrations when pendulum is</a:t>
            </a:r>
          </a:p>
          <a:p>
            <a:pPr algn="ctr">
              <a:lnSpc>
                <a:spcPts val="1120"/>
              </a:lnSpc>
            </a:pPr>
            <a:r>
              <a:rPr lang="en-US" sz="8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static and dynamic</a:t>
            </a:r>
          </a:p>
          <a:p>
            <a:pPr algn="ctr">
              <a:lnSpc>
                <a:spcPts val="1120"/>
              </a:lnSpc>
            </a:pPr>
          </a:p>
          <a:p>
            <a:pPr algn="ctr">
              <a:lnSpc>
                <a:spcPts val="1120"/>
              </a:lnSpc>
            </a:pPr>
            <a:r>
              <a:rPr lang="en-US" sz="8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Comparison of vibrations with different lengths of the pendulum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3446" y="151425"/>
            <a:ext cx="2953107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Analysis: Matlab (Theoretical)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365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129" y="25781"/>
            <a:ext cx="1457820" cy="820024"/>
          </a:xfrm>
          <a:custGeom>
            <a:avLst/>
            <a:gdLst/>
            <a:ahLst/>
            <a:cxnLst/>
            <a:rect r="r" b="b" t="t" l="l"/>
            <a:pathLst>
              <a:path h="820024" w="1457820">
                <a:moveTo>
                  <a:pt x="0" y="0"/>
                </a:moveTo>
                <a:lnTo>
                  <a:pt x="1457820" y="0"/>
                </a:lnTo>
                <a:lnTo>
                  <a:pt x="1457820" y="820024"/>
                </a:lnTo>
                <a:lnTo>
                  <a:pt x="0" y="8200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8513" y="25781"/>
            <a:ext cx="1304213" cy="820024"/>
          </a:xfrm>
          <a:custGeom>
            <a:avLst/>
            <a:gdLst/>
            <a:ahLst/>
            <a:cxnLst/>
            <a:rect r="r" b="b" t="t" l="l"/>
            <a:pathLst>
              <a:path h="820024" w="1304213">
                <a:moveTo>
                  <a:pt x="0" y="0"/>
                </a:moveTo>
                <a:lnTo>
                  <a:pt x="1304213" y="0"/>
                </a:lnTo>
                <a:lnTo>
                  <a:pt x="1304213" y="820024"/>
                </a:lnTo>
                <a:lnTo>
                  <a:pt x="0" y="8200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4102" y="872023"/>
            <a:ext cx="1451797" cy="889225"/>
          </a:xfrm>
          <a:custGeom>
            <a:avLst/>
            <a:gdLst/>
            <a:ahLst/>
            <a:cxnLst/>
            <a:rect r="r" b="b" t="t" l="l"/>
            <a:pathLst>
              <a:path h="889225" w="1451797">
                <a:moveTo>
                  <a:pt x="0" y="0"/>
                </a:moveTo>
                <a:lnTo>
                  <a:pt x="1451796" y="0"/>
                </a:lnTo>
                <a:lnTo>
                  <a:pt x="1451796" y="889225"/>
                </a:lnTo>
                <a:lnTo>
                  <a:pt x="0" y="8892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365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50000" y="100789"/>
            <a:ext cx="2560000" cy="1440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0" y="1579126"/>
            <a:ext cx="3130558" cy="155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4"/>
              </a:lnSpc>
              <a:spcBef>
                <a:spcPct val="0"/>
              </a:spcBef>
            </a:pPr>
            <a:r>
              <a:rPr lang="en-US" b="true" sz="1100" spc="55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Seismic Event : Taipei(China) Skyscraper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1E365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73430" y="95089"/>
            <a:ext cx="1313140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REFERENCES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85203" y="545620"/>
            <a:ext cx="1689594" cy="172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"/>
              </a:lnSpc>
              <a:spcBef>
                <a:spcPct val="0"/>
              </a:spcBef>
            </a:pPr>
            <a:r>
              <a:rPr lang="en-US" sz="662" spc="33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https://www.sciencedirect.com/science/article/pii/S1877705817335166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61903" y="871532"/>
            <a:ext cx="1652197" cy="168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3"/>
              </a:lnSpc>
              <a:spcBef>
                <a:spcPct val="0"/>
              </a:spcBef>
            </a:pPr>
            <a:r>
              <a:rPr lang="en-US" sz="647" spc="3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http://jase.tku.edu.tw/articles/jase-201406-17-2-05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6698" y="1182619"/>
            <a:ext cx="1339872" cy="210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"/>
              </a:lnSpc>
              <a:spcBef>
                <a:spcPct val="0"/>
              </a:spcBef>
            </a:pPr>
            <a:r>
              <a:rPr lang="en-US" sz="525" spc="26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https://pdfs.semanticscholar.org/b329/d5a12649ab75345344f21c2deb4a6714cd84.pdf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365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1405" y="460788"/>
            <a:ext cx="2057189" cy="169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8"/>
              </a:lnSpc>
            </a:pPr>
            <a:r>
              <a:rPr lang="en-US" sz="1200">
                <a:solidFill>
                  <a:srgbClr val="D64930"/>
                </a:solidFill>
                <a:latin typeface="Norwester"/>
                <a:ea typeface="Norwester"/>
                <a:cs typeface="Norwester"/>
                <a:sym typeface="Norwester"/>
              </a:rPr>
              <a:t>THANK YOU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26612" y="779618"/>
            <a:ext cx="1406776" cy="42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"/>
              </a:lnSpc>
            </a:pPr>
            <a:r>
              <a:rPr lang="en-US" sz="799" spc="3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Satya Srikanth    22117075 </a:t>
            </a:r>
          </a:p>
          <a:p>
            <a:pPr algn="l">
              <a:lnSpc>
                <a:spcPts val="831"/>
              </a:lnSpc>
            </a:pPr>
            <a:r>
              <a:rPr lang="en-US" sz="799" spc="3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Jayendra            22117001 </a:t>
            </a:r>
          </a:p>
          <a:p>
            <a:pPr algn="l">
              <a:lnSpc>
                <a:spcPts val="831"/>
              </a:lnSpc>
            </a:pPr>
            <a:r>
              <a:rPr lang="en-US" sz="799" spc="3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Pooja                 22117094 </a:t>
            </a:r>
          </a:p>
          <a:p>
            <a:pPr algn="l">
              <a:lnSpc>
                <a:spcPts val="831"/>
              </a:lnSpc>
            </a:pPr>
            <a:r>
              <a:rPr lang="en-US" sz="799" spc="3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Jawahar             22117084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41636" y="1473699"/>
            <a:ext cx="176728" cy="176728"/>
          </a:xfrm>
          <a:custGeom>
            <a:avLst/>
            <a:gdLst/>
            <a:ahLst/>
            <a:cxnLst/>
            <a:rect r="r" b="b" t="t" l="l"/>
            <a:pathLst>
              <a:path h="176728" w="176728">
                <a:moveTo>
                  <a:pt x="0" y="0"/>
                </a:moveTo>
                <a:lnTo>
                  <a:pt x="176728" y="0"/>
                </a:lnTo>
                <a:lnTo>
                  <a:pt x="176728" y="176728"/>
                </a:lnTo>
                <a:lnTo>
                  <a:pt x="0" y="176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1636" y="149573"/>
            <a:ext cx="176728" cy="176728"/>
          </a:xfrm>
          <a:custGeom>
            <a:avLst/>
            <a:gdLst/>
            <a:ahLst/>
            <a:cxnLst/>
            <a:rect r="r" b="b" t="t" l="l"/>
            <a:pathLst>
              <a:path h="176728" w="176728">
                <a:moveTo>
                  <a:pt x="0" y="0"/>
                </a:moveTo>
                <a:lnTo>
                  <a:pt x="176728" y="0"/>
                </a:lnTo>
                <a:lnTo>
                  <a:pt x="176728" y="176728"/>
                </a:lnTo>
                <a:lnTo>
                  <a:pt x="0" y="176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DAGYG0vU-68</dc:identifier>
  <dcterms:modified xsi:type="dcterms:W3CDTF">2011-08-01T06:04:30Z</dcterms:modified>
  <cp:revision>1</cp:revision>
  <dc:title>Mechanic Business Card Dark Blue Red White Minimalist Simple Gear Icon</dc:title>
</cp:coreProperties>
</file>